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14"/>
  </p:notesMasterIdLst>
  <p:handoutMasterIdLst>
    <p:handoutMasterId r:id="rId15"/>
  </p:handoutMasterIdLst>
  <p:sldIdLst>
    <p:sldId id="256" r:id="rId5"/>
    <p:sldId id="257" r:id="rId6"/>
    <p:sldId id="258" r:id="rId7"/>
    <p:sldId id="259" r:id="rId8"/>
    <p:sldId id="260" r:id="rId9"/>
    <p:sldId id="261" r:id="rId10"/>
    <p:sldId id="263" r:id="rId11"/>
    <p:sldId id="262" r:id="rId12"/>
    <p:sldId id="264" r:id="rId13"/>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DCE"/>
    <a:srgbClr val="462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15" autoAdjust="0"/>
  </p:normalViewPr>
  <p:slideViewPr>
    <p:cSldViewPr>
      <p:cViewPr varScale="1">
        <p:scale>
          <a:sx n="70" d="100"/>
          <a:sy n="70" d="100"/>
        </p:scale>
        <p:origin x="6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569A006-EBB2-4C91-8CA7-F33897BB504F}" type="datetimeFigureOut">
              <a:rPr lang="nl-NL" smtClean="0"/>
              <a:t>22-6-2016</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7E9938A-B015-4695-9431-2931419173C1}" type="slidenum">
              <a:rPr lang="nl-NL" smtClean="0"/>
              <a:t>‹nr.›</a:t>
            </a:fld>
            <a:endParaRPr lang="nl-NL"/>
          </a:p>
        </p:txBody>
      </p:sp>
    </p:spTree>
    <p:extLst>
      <p:ext uri="{BB962C8B-B14F-4D97-AF65-F5344CB8AC3E}">
        <p14:creationId xmlns:p14="http://schemas.microsoft.com/office/powerpoint/2010/main" val="477073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3DEFF4-D4C6-9E46-9113-C464AE31E92B}" type="datetimeFigureOut">
              <a:rPr lang="nl-NL" smtClean="0"/>
              <a:pPr/>
              <a:t>22-6-2016</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969F5E-BF15-DD4D-A029-856E13411DC4}" type="slidenum">
              <a:rPr lang="nl-NL" smtClean="0"/>
              <a:pPr/>
              <a:t>‹nr.›</a:t>
            </a:fld>
            <a:endParaRPr lang="nl-NL"/>
          </a:p>
        </p:txBody>
      </p:sp>
    </p:spTree>
    <p:extLst>
      <p:ext uri="{BB962C8B-B14F-4D97-AF65-F5344CB8AC3E}">
        <p14:creationId xmlns:p14="http://schemas.microsoft.com/office/powerpoint/2010/main" val="307384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1</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2</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3</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4</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5</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6</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7</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8</a:t>
            </a:fld>
            <a:endParaRPr lang="nl-NL"/>
          </a:p>
        </p:txBody>
      </p:sp>
    </p:spTree>
    <p:extLst>
      <p:ext uri="{BB962C8B-B14F-4D97-AF65-F5344CB8AC3E}">
        <p14:creationId xmlns:p14="http://schemas.microsoft.com/office/powerpoint/2010/main" val="272030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B969F5E-BF15-DD4D-A029-856E13411DC4}" type="slidenum">
              <a:rPr lang="nl-NL" smtClean="0"/>
              <a:pPr/>
              <a:t>9</a:t>
            </a:fld>
            <a:endParaRPr lang="nl-NL"/>
          </a:p>
        </p:txBody>
      </p:sp>
    </p:spTree>
    <p:extLst>
      <p:ext uri="{BB962C8B-B14F-4D97-AF65-F5344CB8AC3E}">
        <p14:creationId xmlns:p14="http://schemas.microsoft.com/office/powerpoint/2010/main" val="272030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80367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26373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02266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66979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83666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18520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2579966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317586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418236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16164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78E8D99-14FB-4157-BE6C-BEEC31BD1017}" type="datetimeFigureOut">
              <a:rPr lang="nl-NL" smtClean="0"/>
              <a:pPr/>
              <a:t>22-6-2016</a:t>
            </a:fld>
            <a:endParaRPr lang="nl-NL"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2AA20-3C7A-5C4F-899D-B6C6F202926B}" type="slidenum">
              <a:rPr lang="en-US" smtClean="0"/>
              <a:t>‹nr.›</a:t>
            </a:fld>
            <a:endParaRPr lang="en-US"/>
          </a:p>
        </p:txBody>
      </p:sp>
    </p:spTree>
    <p:extLst>
      <p:ext uri="{BB962C8B-B14F-4D97-AF65-F5344CB8AC3E}">
        <p14:creationId xmlns:p14="http://schemas.microsoft.com/office/powerpoint/2010/main" val="179235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E8D99-14FB-4157-BE6C-BEEC31BD1017}" type="datetimeFigureOut">
              <a:rPr lang="nl-NL" smtClean="0"/>
              <a:pPr/>
              <a:t>22-6-2016</a:t>
            </a:fld>
            <a:endParaRPr lang="nl-N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2AA20-3C7A-5C4F-899D-B6C6F202926B}" type="slidenum">
              <a:rPr lang="en-US" smtClean="0"/>
              <a:t>‹nr.›</a:t>
            </a:fld>
            <a:endParaRPr lang="en-US"/>
          </a:p>
        </p:txBody>
      </p:sp>
    </p:spTree>
    <p:extLst>
      <p:ext uri="{BB962C8B-B14F-4D97-AF65-F5344CB8AC3E}">
        <p14:creationId xmlns:p14="http://schemas.microsoft.com/office/powerpoint/2010/main" val="174090395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2ryDrXFoqnw"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Organische</a:t>
            </a:r>
            <a:r>
              <a:rPr lang="nl-NL" sz="2700" i="1" dirty="0" smtClean="0"/>
              <a:t> </a:t>
            </a:r>
            <a:r>
              <a:rPr lang="nl-NL" sz="2700" i="1" dirty="0" smtClean="0"/>
              <a:t>meststoffen</a:t>
            </a:r>
            <a:endParaRPr lang="nl-NL" sz="2700" i="1" dirty="0"/>
          </a:p>
        </p:txBody>
      </p:sp>
      <p:sp>
        <p:nvSpPr>
          <p:cNvPr id="3" name="Ondertitel 2"/>
          <p:cNvSpPr>
            <a:spLocks noGrp="1"/>
          </p:cNvSpPr>
          <p:nvPr>
            <p:ph type="subTitle" idx="1"/>
          </p:nvPr>
        </p:nvSpPr>
        <p:spPr>
          <a:xfrm>
            <a:off x="395536" y="2132856"/>
            <a:ext cx="7128792" cy="3240360"/>
          </a:xfrm>
        </p:spPr>
        <p:txBody>
          <a:bodyPr>
            <a:normAutofit/>
          </a:bodyPr>
          <a:lstStyle/>
          <a:p>
            <a:endParaRPr lang="nl-NL" sz="1600" dirty="0"/>
          </a:p>
          <a:p>
            <a:pPr algn="ctr"/>
            <a:r>
              <a:rPr lang="nl-NL" sz="1600" dirty="0" smtClean="0"/>
              <a:t>test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a:p>
          <a:p>
            <a:pPr algn="ctr"/>
            <a:endParaRPr lang="nl-NL"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268760"/>
            <a:ext cx="3721936" cy="485658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350" y="74911"/>
            <a:ext cx="2914650" cy="11906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3 soorten meststoffen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Meststoffen zijn in te delen in drie soorten:</a:t>
            </a:r>
          </a:p>
          <a:p>
            <a:pPr algn="ctr"/>
            <a:endParaRPr lang="nl-NL" sz="1600" dirty="0" smtClean="0"/>
          </a:p>
          <a:p>
            <a:pPr algn="ctr"/>
            <a:r>
              <a:rPr lang="nl-NL" sz="1600" dirty="0" smtClean="0"/>
              <a:t>Kunstmeststoffen (in de fabriek gefabriceerd)</a:t>
            </a:r>
          </a:p>
          <a:p>
            <a:pPr algn="ctr"/>
            <a:r>
              <a:rPr lang="nl-NL" sz="1600" dirty="0" smtClean="0"/>
              <a:t>Organische meststoffen (100% natuurlijk)</a:t>
            </a:r>
          </a:p>
          <a:p>
            <a:pPr algn="ctr"/>
            <a:r>
              <a:rPr lang="nl-NL" sz="1600" dirty="0" smtClean="0"/>
              <a:t>Organisch minerale meststoffen (mix tussen organisch en kunstmest)</a:t>
            </a:r>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140968"/>
            <a:ext cx="3886572" cy="29149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90125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Voordelen kunstmest</a:t>
            </a:r>
          </a:p>
          <a:p>
            <a:pPr algn="ctr"/>
            <a:r>
              <a:rPr lang="nl-NL" sz="1600" dirty="0" smtClean="0"/>
              <a:t>Kunstmest is zo gemaakt dat de voedingsstof direct voor de plant opneembaar is waardoor het gewas er snel gebruik van kan maken.</a:t>
            </a:r>
          </a:p>
          <a:p>
            <a:pPr algn="ctr"/>
            <a:endParaRPr lang="nl-NL" sz="1600" dirty="0"/>
          </a:p>
          <a:p>
            <a:pPr algn="ctr"/>
            <a:r>
              <a:rPr lang="nl-NL" sz="1600" dirty="0" smtClean="0"/>
              <a:t>De samenstelling van kunstmest kun je zelf bepalen, je kunt het makkelijk zo maken zoals jij denkt dat het gewas het nodig heeft.</a:t>
            </a:r>
          </a:p>
          <a:p>
            <a:pPr algn="ctr"/>
            <a:endParaRPr lang="nl-NL" sz="1600" dirty="0"/>
          </a:p>
          <a:p>
            <a:pPr algn="ctr"/>
            <a:r>
              <a:rPr lang="nl-NL" sz="1600" dirty="0" smtClean="0"/>
              <a:t>Makkelijk te verwerken. (strooien, met water meegeven)</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39" y="3933056"/>
            <a:ext cx="238125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933055"/>
            <a:ext cx="2381250" cy="1266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92111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Nadelen kunstmest</a:t>
            </a:r>
          </a:p>
          <a:p>
            <a:pPr algn="ctr"/>
            <a:r>
              <a:rPr lang="nl-NL" sz="1600" dirty="0" smtClean="0"/>
              <a:t>De bodem gaat steeds minder humus bevatten waardoor de bodemstructuur achteruit gaat.</a:t>
            </a:r>
          </a:p>
          <a:p>
            <a:pPr algn="ctr"/>
            <a:endParaRPr lang="nl-NL" sz="1600" dirty="0"/>
          </a:p>
          <a:p>
            <a:pPr algn="ctr"/>
            <a:r>
              <a:rPr lang="nl-NL" sz="1600" dirty="0" smtClean="0"/>
              <a:t>Kunstmest kan giftige stoffen bevatten waardoor het milieu ernstig vervuild raakt.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933056"/>
            <a:ext cx="5287119" cy="1514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00966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dirty="0" smtClean="0"/>
              <a:t>Nadelen kunstmest</a:t>
            </a:r>
          </a:p>
          <a:p>
            <a:pPr algn="ctr"/>
            <a:r>
              <a:rPr lang="nl-NL" sz="1600" dirty="0" smtClean="0"/>
              <a:t>raakt.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692696"/>
            <a:ext cx="32194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55297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Voordelen organische mest</a:t>
            </a:r>
          </a:p>
          <a:p>
            <a:pPr algn="ctr"/>
            <a:endParaRPr lang="nl-NL" sz="1600" dirty="0"/>
          </a:p>
          <a:p>
            <a:pPr algn="ctr"/>
            <a:r>
              <a:rPr lang="nl-NL" sz="1600" dirty="0"/>
              <a:t>Als je natuurlijke mest toedient, beïnvloed je de structuur op een gunstige manier. In de landbouw wordt over het algemeen dierlijke mest gebruikt. De meest gebruikte mestsoorten zijn die van runderen, kippen en varkens.</a:t>
            </a:r>
          </a:p>
          <a:p>
            <a:pPr algn="ctr"/>
            <a:endParaRPr lang="nl-NL" sz="1600" dirty="0"/>
          </a:p>
          <a:p>
            <a:pPr algn="ctr"/>
            <a:r>
              <a:rPr lang="nl-NL" sz="1600" dirty="0"/>
              <a:t>Een tuinder past vaak plantaardige mest (compost) toe. Dat doet hij om de bodemstructuur te verbeteren.</a:t>
            </a:r>
          </a:p>
          <a:p>
            <a:pPr algn="ctr"/>
            <a:endParaRPr lang="nl-NL" sz="1600" dirty="0"/>
          </a:p>
          <a:p>
            <a:pPr algn="ctr"/>
            <a:r>
              <a:rPr lang="nl-NL" sz="1600" dirty="0"/>
              <a:t>De meststoffen van dierlijke mest zijn niet in een keer voor de plant beschikbaar. Er zit tijd tussen het toedienen en het vrijkomen van voedingsstoffen. Dit is gunstig voor de planten.</a:t>
            </a:r>
          </a:p>
          <a:p>
            <a:pPr algn="ctr"/>
            <a:endParaRPr lang="nl-NL" sz="1600" dirty="0"/>
          </a:p>
          <a:p>
            <a:pPr algn="ctr"/>
            <a:endParaRPr lang="nl-NL" sz="1600" dirty="0" smtClean="0"/>
          </a:p>
          <a:p>
            <a:pPr algn="ctr"/>
            <a:endParaRPr lang="nl-NL" sz="1600" b="1" dirty="0"/>
          </a:p>
          <a:p>
            <a:pPr algn="ctr"/>
            <a:endParaRPr lang="nl-NL" sz="1600" b="1"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Tree>
    <p:extLst>
      <p:ext uri="{BB962C8B-B14F-4D97-AF65-F5344CB8AC3E}">
        <p14:creationId xmlns:p14="http://schemas.microsoft.com/office/powerpoint/2010/main" val="550454008"/>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Voordelen organische mest</a:t>
            </a:r>
          </a:p>
          <a:p>
            <a:pPr algn="ctr"/>
            <a:endParaRPr lang="nl-NL" sz="1600" dirty="0"/>
          </a:p>
          <a:p>
            <a:pPr algn="ctr"/>
            <a:endParaRPr lang="nl-NL" sz="1600" dirty="0"/>
          </a:p>
          <a:p>
            <a:pPr algn="ctr"/>
            <a:endParaRPr lang="nl-NL" sz="1600" dirty="0" smtClean="0"/>
          </a:p>
          <a:p>
            <a:pPr algn="ctr"/>
            <a:endParaRPr lang="nl-NL" sz="1600" b="1" dirty="0"/>
          </a:p>
          <a:p>
            <a:pPr algn="ctr"/>
            <a:endParaRPr lang="nl-NL" sz="1600" b="1"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20145"/>
            <a:ext cx="5734397" cy="4820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5402632"/>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Voor- en nadelen</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r>
              <a:rPr lang="nl-NL" sz="1600" b="1" dirty="0" smtClean="0"/>
              <a:t>Nadelen organische mest</a:t>
            </a:r>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sp>
        <p:nvSpPr>
          <p:cNvPr id="4" name="Rechthoek 3"/>
          <p:cNvSpPr/>
          <p:nvPr/>
        </p:nvSpPr>
        <p:spPr>
          <a:xfrm>
            <a:off x="1043608" y="1859340"/>
            <a:ext cx="6192688" cy="3139321"/>
          </a:xfrm>
          <a:prstGeom prst="rect">
            <a:avLst/>
          </a:prstGeom>
        </p:spPr>
        <p:txBody>
          <a:bodyPr wrap="square">
            <a:spAutoFit/>
          </a:bodyPr>
          <a:lstStyle/>
          <a:p>
            <a:endParaRPr lang="nl-NL" dirty="0" smtClean="0"/>
          </a:p>
          <a:p>
            <a:r>
              <a:rPr lang="nl-NL" dirty="0" smtClean="0"/>
              <a:t>Geen </a:t>
            </a:r>
            <a:r>
              <a:rPr lang="nl-NL" dirty="0"/>
              <a:t>enkel dier maakt dezelfde soort mest. Hierdoor verschilt de samenstelling van de mest continu. Je moet dus goed de samenstelling van de mest onderzoeken om te weten of je bij moet mesten met kunstmest.</a:t>
            </a:r>
          </a:p>
          <a:p>
            <a:endParaRPr lang="nl-NL" dirty="0"/>
          </a:p>
          <a:p>
            <a:r>
              <a:rPr lang="nl-NL" dirty="0"/>
              <a:t>Omdat bemesting bij een tuinderij erg nauw komt, zie je hier bijna geen natuurlijke bemesting. Bij een te hoge gift kunnen de planten zelfs dood gaan. Vooral graansoorten zijn gevoelig voor een overmaat</a:t>
            </a:r>
            <a:r>
              <a:rPr lang="nl-NL" dirty="0" smtClean="0"/>
              <a:t>.</a:t>
            </a:r>
          </a:p>
          <a:p>
            <a:endParaRPr lang="nl-NL" dirty="0"/>
          </a:p>
        </p:txBody>
      </p:sp>
    </p:spTree>
    <p:extLst>
      <p:ext uri="{BB962C8B-B14F-4D97-AF65-F5344CB8AC3E}">
        <p14:creationId xmlns:p14="http://schemas.microsoft.com/office/powerpoint/2010/main" val="6996505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9"/>
            <a:ext cx="6622504" cy="864095"/>
          </a:xfrm>
        </p:spPr>
        <p:txBody>
          <a:bodyPr>
            <a:normAutofit/>
          </a:bodyPr>
          <a:lstStyle/>
          <a:p>
            <a:pPr algn="ctr"/>
            <a:r>
              <a:rPr lang="nl-NL" sz="2700" i="1" dirty="0" smtClean="0"/>
              <a:t>Theorie opdracht</a:t>
            </a:r>
            <a:endParaRPr lang="nl-NL" sz="2700" i="1" dirty="0"/>
          </a:p>
        </p:txBody>
      </p:sp>
      <p:sp>
        <p:nvSpPr>
          <p:cNvPr id="3" name="Ondertitel 2"/>
          <p:cNvSpPr>
            <a:spLocks noGrp="1"/>
          </p:cNvSpPr>
          <p:nvPr>
            <p:ph type="subTitle" idx="1"/>
          </p:nvPr>
        </p:nvSpPr>
        <p:spPr>
          <a:xfrm>
            <a:off x="395536" y="1556792"/>
            <a:ext cx="7128792" cy="3816424"/>
          </a:xfrm>
        </p:spPr>
        <p:txBody>
          <a:bodyPr>
            <a:normAutofit/>
          </a:bodyPr>
          <a:lstStyle/>
          <a:p>
            <a:pPr algn="ctr"/>
            <a:endParaRPr lang="nl-NL" sz="1600" b="1" dirty="0" smtClean="0"/>
          </a:p>
          <a:p>
            <a:pPr algn="ctr"/>
            <a:r>
              <a:rPr lang="nl-NL" sz="1600" dirty="0" smtClean="0"/>
              <a:t>Bekijk het volgende filmpje: </a:t>
            </a:r>
            <a:r>
              <a:rPr lang="nl-NL" sz="1600" dirty="0" smtClean="0">
                <a:hlinkClick r:id="rId3"/>
              </a:rPr>
              <a:t>Kunstmatig of </a:t>
            </a:r>
            <a:r>
              <a:rPr lang="nl-NL" sz="1600" dirty="0" err="1" smtClean="0">
                <a:hlinkClick r:id="rId3"/>
              </a:rPr>
              <a:t>natuurljik</a:t>
            </a:r>
            <a:endParaRPr lang="nl-NL" sz="1600" dirty="0" smtClean="0"/>
          </a:p>
          <a:p>
            <a:pPr algn="ctr"/>
            <a:r>
              <a:rPr lang="nl-NL" sz="1600" dirty="0" smtClean="0"/>
              <a:t>Maak de oriëntatie opdracht die bij bronnen staat.</a:t>
            </a:r>
          </a:p>
          <a:p>
            <a:pPr algn="ctr"/>
            <a:endParaRPr lang="nl-NL" sz="1600" dirty="0" smtClean="0"/>
          </a:p>
          <a:p>
            <a:pPr algn="ctr"/>
            <a:endParaRPr lang="nl-NL" sz="1600" dirty="0"/>
          </a:p>
          <a:p>
            <a:pPr algn="ctr"/>
            <a:endParaRPr lang="nl-NL" sz="1600" dirty="0" smtClean="0"/>
          </a:p>
          <a:p>
            <a:pPr algn="ctr"/>
            <a:endParaRPr lang="nl-NL" sz="1600" dirty="0"/>
          </a:p>
          <a:p>
            <a:pPr algn="ctr"/>
            <a:endParaRPr lang="nl-NL" sz="1600" dirty="0" smtClean="0"/>
          </a:p>
          <a:p>
            <a:pPr algn="ctr"/>
            <a:endParaRPr lang="nl-NL" sz="1600" dirty="0" smtClean="0"/>
          </a:p>
          <a:p>
            <a:pPr algn="ctr"/>
            <a:endParaRPr lang="nl-NL" sz="1600" dirty="0"/>
          </a:p>
          <a:p>
            <a:pPr algn="ctr"/>
            <a:endParaRPr lang="nl-NL" sz="1600" dirty="0" smtClean="0"/>
          </a:p>
        </p:txBody>
      </p:sp>
      <p:pic>
        <p:nvPicPr>
          <p:cNvPr id="4" name="Afbeelding 3"/>
          <p:cNvPicPr>
            <a:picLocks noChangeAspect="1"/>
          </p:cNvPicPr>
          <p:nvPr/>
        </p:nvPicPr>
        <p:blipFill>
          <a:blip r:embed="rId4"/>
          <a:stretch>
            <a:fillRect/>
          </a:stretch>
        </p:blipFill>
        <p:spPr>
          <a:xfrm>
            <a:off x="3131840" y="2924944"/>
            <a:ext cx="2671777" cy="2074143"/>
          </a:xfrm>
          <a:prstGeom prst="rect">
            <a:avLst/>
          </a:prstGeom>
        </p:spPr>
      </p:pic>
    </p:spTree>
    <p:extLst>
      <p:ext uri="{BB962C8B-B14F-4D97-AF65-F5344CB8AC3E}">
        <p14:creationId xmlns:p14="http://schemas.microsoft.com/office/powerpoint/2010/main" val="612973156"/>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GroeneWelle_basis_powerpo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oeneWelle_basis_powerpoint" id="{F3E5D22C-EEBD-47FF-9B7E-945E48F679A5}" vid="{65AA76E6-15FD-48A3-B1A4-CE74316E81C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C2E150DD3FF547BFFD7598BE20C2A0" ma:contentTypeVersion="0" ma:contentTypeDescription="Een nieuw document maken." ma:contentTypeScope="" ma:versionID="e7a8bd995f49ae6cce78fb7f38a28d3a">
  <xsd:schema xmlns:xsd="http://www.w3.org/2001/XMLSchema" xmlns:xs="http://www.w3.org/2001/XMLSchema" xmlns:p="http://schemas.microsoft.com/office/2006/metadata/properties" targetNamespace="http://schemas.microsoft.com/office/2006/metadata/properties" ma:root="true" ma:fieldsID="073da0342c567f274c68f93872d94a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4A12CA-A54F-4645-9990-9A9F68DAD9D5}">
  <ds:schemaRef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17912DB3-5657-4910-8860-45E85E99F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0D13458-0DB7-4BB2-BE73-39CD4B6339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GroeneWelle_basis_powerpoint</Template>
  <TotalTime>1982</TotalTime>
  <Words>352</Words>
  <Application>Microsoft Office PowerPoint</Application>
  <PresentationFormat>Diavoorstelling (4:3)</PresentationFormat>
  <Paragraphs>117</Paragraphs>
  <Slides>9</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GroeneWelle_basis_powerpoint</vt:lpstr>
      <vt:lpstr>Organische meststoffen</vt:lpstr>
      <vt:lpstr>3 soorten meststoffen</vt:lpstr>
      <vt:lpstr>Voor- en nadelen</vt:lpstr>
      <vt:lpstr>Voor- en nadelen</vt:lpstr>
      <vt:lpstr>Voor- en nadelen</vt:lpstr>
      <vt:lpstr>Voor- en nadelen</vt:lpstr>
      <vt:lpstr>Voordelen</vt:lpstr>
      <vt:lpstr>Voor- en nadelen</vt:lpstr>
      <vt:lpstr>Theorie opdracht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Martijn</dc:creator>
  <cp:lastModifiedBy>Robert Soesman</cp:lastModifiedBy>
  <cp:revision>294</cp:revision>
  <cp:lastPrinted>2012-05-22T10:37:28Z</cp:lastPrinted>
  <dcterms:created xsi:type="dcterms:W3CDTF">2008-03-20T23:08:22Z</dcterms:created>
  <dcterms:modified xsi:type="dcterms:W3CDTF">2016-06-22T12:44:04Z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0x01010030C2E150DD3FF547BFFD7598BE20C2A0</vt:lpwstr>
  </property>
</Properties>
</file>